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9" r:id="rId2"/>
    <p:sldId id="270" r:id="rId3"/>
    <p:sldId id="272" r:id="rId4"/>
    <p:sldId id="274" r:id="rId5"/>
    <p:sldId id="277" r:id="rId6"/>
    <p:sldId id="278" r:id="rId7"/>
    <p:sldId id="288" r:id="rId8"/>
    <p:sldId id="281" r:id="rId9"/>
    <p:sldId id="282" r:id="rId10"/>
    <p:sldId id="283" r:id="rId11"/>
    <p:sldId id="284" r:id="rId12"/>
    <p:sldId id="287" r:id="rId13"/>
    <p:sldId id="286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6B0"/>
    <a:srgbClr val="66CDA7"/>
    <a:srgbClr val="66B1A7"/>
    <a:srgbClr val="EF9770"/>
    <a:srgbClr val="66F8A7"/>
    <a:srgbClr val="E9A923"/>
    <a:srgbClr val="FFD200"/>
    <a:srgbClr val="F7F3E0"/>
    <a:srgbClr val="EF8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88" autoAdjust="0"/>
  </p:normalViewPr>
  <p:slideViewPr>
    <p:cSldViewPr snapToGrid="0" snapToObjects="1">
      <p:cViewPr>
        <p:scale>
          <a:sx n="120" d="100"/>
          <a:sy n="120" d="100"/>
        </p:scale>
        <p:origin x="-176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Neue Bold Condense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Neue Bold Condensed"/>
              </a:defRPr>
            </a:lvl1pPr>
          </a:lstStyle>
          <a:p>
            <a:fld id="{01F3C9A1-3995-304E-A6BD-628EFD17A136}" type="datetimeFigureOut">
              <a:rPr lang="en-US" smtClean="0"/>
              <a:pPr/>
              <a:t>4/11/14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Neue Bold Condense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Neue Bold Condensed"/>
              </a:defRPr>
            </a:lvl1pPr>
          </a:lstStyle>
          <a:p>
            <a:fld id="{F70E1F9D-B064-7C42-A719-4D0E13E93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4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 Neue Bold Condensed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 Neue Bold Condensed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 Neue Bold Condensed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 Neue Bold Condensed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 Neue Bold Condensed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 </a:t>
            </a:r>
            <a:r>
              <a:rPr lang="en-US" dirty="0" err="1" smtClean="0"/>
              <a:t>Bonnefon</a:t>
            </a:r>
            <a:r>
              <a:rPr lang="en-US" dirty="0" smtClean="0"/>
              <a:t>, Jean-François (08/2008). "Qualitative Heuristics For Balancing the Pros and Cons". Theory and decision (0040-5833), 65 (1), p. 71.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E1F9D-B064-7C42-A719-4D0E13E936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0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Hansen, Paul; </a:t>
            </a:r>
            <a:r>
              <a:rPr lang="en-US" dirty="0" err="1" smtClean="0"/>
              <a:t>Ombler</a:t>
            </a:r>
            <a:r>
              <a:rPr lang="en-US" dirty="0" smtClean="0"/>
              <a:t>, Franz (2008). "A new method for scoring additive multi-attribute value models using pairwise rankings of alternatives". Journal of Multi-Criteria Decision Analysis 15 (3–4): 87. doi:10.1002/mcda.428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E1F9D-B064-7C42-A719-4D0E13E936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0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Hansen, Paul; </a:t>
            </a:r>
            <a:r>
              <a:rPr lang="en-US" dirty="0" err="1" smtClean="0"/>
              <a:t>Ombler</a:t>
            </a:r>
            <a:r>
              <a:rPr lang="en-US" dirty="0" smtClean="0"/>
              <a:t>, Franz (2008). "A new method for scoring additive multi-attribute value models using pairwise rankings of alternatives". Journal of Multi-Criteria Decision Analysis 15 (3–4): 87. doi:10.1002/mcda.428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E1F9D-B064-7C42-A719-4D0E13E936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01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float temp = 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factorA.score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*(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factorBScore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factorA.totalContribution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            // factor B gets a portion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factorB.tempScore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 += (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factorBScore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/100)*temp;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            // factor A keeps the rest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factorA.tempScore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+=(1-factorBScore/100)*temp;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            // for normalization later: denominator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a typeface="+mn-ea"/>
                <a:cs typeface="+mn-cs"/>
              </a:rPr>
              <a:t>            bd+= (</a:t>
            </a:r>
            <a:r>
              <a:rPr lang="fr-FR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factorBScore</a:t>
            </a:r>
            <a:r>
              <a:rPr lang="fr-FR" sz="1200" kern="1200" dirty="0" smtClean="0">
                <a:solidFill>
                  <a:schemeClr val="tx1"/>
                </a:solidFill>
                <a:ea typeface="+mn-ea"/>
                <a:cs typeface="+mn-cs"/>
              </a:rPr>
              <a:t>/100)*</a:t>
            </a:r>
            <a:r>
              <a:rPr lang="fr-FR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temp</a:t>
            </a:r>
            <a:r>
              <a:rPr lang="fr-FR" sz="1200" kern="1200" dirty="0" smtClean="0">
                <a:solidFill>
                  <a:schemeClr val="tx1"/>
                </a:solidFill>
                <a:ea typeface="+mn-ea"/>
                <a:cs typeface="+mn-cs"/>
              </a:rPr>
              <a:t>;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a typeface="+mn-ea"/>
                <a:cs typeface="+mn-cs"/>
              </a:rPr>
              <a:t>            ad+=(1-factorBScore/100)*</a:t>
            </a:r>
            <a:r>
              <a:rPr lang="fr-FR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temp</a:t>
            </a:r>
            <a:r>
              <a:rPr lang="fr-FR" sz="1200" kern="1200" dirty="0" smtClean="0">
                <a:solidFill>
                  <a:schemeClr val="tx1"/>
                </a:solidFill>
                <a:ea typeface="+mn-ea"/>
                <a:cs typeface="+mn-cs"/>
              </a:rPr>
              <a:t>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E1F9D-B064-7C42-A719-4D0E13E936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1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float temp = 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factorA.score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*(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factorBScore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factorA.totalContribution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            // factor B gets a portion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factorB.tempScore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 += (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factorBScore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/100)*temp;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            // factor A keeps the rest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factorA.tempScore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+=(1-factorBScore/100)*temp;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            // for normalization later: denominator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a typeface="+mn-ea"/>
                <a:cs typeface="+mn-cs"/>
              </a:rPr>
              <a:t>            bd+= (</a:t>
            </a:r>
            <a:r>
              <a:rPr lang="fr-FR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factorBScore</a:t>
            </a:r>
            <a:r>
              <a:rPr lang="fr-FR" sz="1200" kern="1200" dirty="0" smtClean="0">
                <a:solidFill>
                  <a:schemeClr val="tx1"/>
                </a:solidFill>
                <a:ea typeface="+mn-ea"/>
                <a:cs typeface="+mn-cs"/>
              </a:rPr>
              <a:t>/100)*</a:t>
            </a:r>
            <a:r>
              <a:rPr lang="fr-FR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temp</a:t>
            </a:r>
            <a:r>
              <a:rPr lang="fr-FR" sz="1200" kern="1200" dirty="0" smtClean="0">
                <a:solidFill>
                  <a:schemeClr val="tx1"/>
                </a:solidFill>
                <a:ea typeface="+mn-ea"/>
                <a:cs typeface="+mn-cs"/>
              </a:rPr>
              <a:t>;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a typeface="+mn-ea"/>
                <a:cs typeface="+mn-cs"/>
              </a:rPr>
              <a:t>            ad+=(1-factorBScore/100)*</a:t>
            </a:r>
            <a:r>
              <a:rPr lang="fr-FR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temp</a:t>
            </a:r>
            <a:r>
              <a:rPr lang="fr-FR" sz="1200" kern="1200" dirty="0" smtClean="0">
                <a:solidFill>
                  <a:schemeClr val="tx1"/>
                </a:solidFill>
                <a:ea typeface="+mn-ea"/>
                <a:cs typeface="+mn-cs"/>
              </a:rPr>
              <a:t>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E1F9D-B064-7C42-A719-4D0E13E936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1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D8F-AC89-2340-B131-C8200530BB4D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861C-86FF-CF49-8EE8-7321837EB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9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D8F-AC89-2340-B131-C8200530BB4D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861C-86FF-CF49-8EE8-7321837EB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5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D8F-AC89-2340-B131-C8200530BB4D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861C-86FF-CF49-8EE8-7321837EB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5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D8F-AC89-2340-B131-C8200530BB4D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861C-86FF-CF49-8EE8-7321837EB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7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D8F-AC89-2340-B131-C8200530BB4D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861C-86FF-CF49-8EE8-7321837EB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2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D8F-AC89-2340-B131-C8200530BB4D}" type="datetimeFigureOut">
              <a:rPr lang="en-US" smtClean="0"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861C-86FF-CF49-8EE8-7321837EB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8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D8F-AC89-2340-B131-C8200530BB4D}" type="datetimeFigureOut">
              <a:rPr lang="en-US" smtClean="0"/>
              <a:t>4/11/14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861C-86FF-CF49-8EE8-7321837EB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4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D8F-AC89-2340-B131-C8200530BB4D}" type="datetimeFigureOut">
              <a:rPr lang="en-US" smtClean="0"/>
              <a:t>4/11/14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861C-86FF-CF49-8EE8-7321837EB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D8F-AC89-2340-B131-C8200530BB4D}" type="datetimeFigureOut">
              <a:rPr lang="en-US" smtClean="0"/>
              <a:t>4/11/14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861C-86FF-CF49-8EE8-7321837EB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D8F-AC89-2340-B131-C8200530BB4D}" type="datetimeFigureOut">
              <a:rPr lang="en-US" smtClean="0"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861C-86FF-CF49-8EE8-7321837EB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9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D8F-AC89-2340-B131-C8200530BB4D}" type="datetimeFigureOut">
              <a:rPr lang="en-US" smtClean="0"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861C-86FF-CF49-8EE8-7321837EB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2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Bold Condensed"/>
              </a:defRPr>
            </a:lvl1pPr>
          </a:lstStyle>
          <a:p>
            <a:fld id="{D165ED8F-AC89-2340-B131-C8200530BB4D}" type="datetimeFigureOut">
              <a:rPr lang="en-US" smtClean="0"/>
              <a:pPr/>
              <a:t>4/11/14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Bold Condense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Bold Condensed"/>
              </a:defRPr>
            </a:lvl1pPr>
          </a:lstStyle>
          <a:p>
            <a:fld id="{5ECF861C-86FF-CF49-8EE8-7321837EB3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7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Bold Condense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Bold Condense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Bold Condense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Bold Condense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Bold Condense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Bold Condense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07638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EF9770"/>
                </a:solidFill>
                <a:latin typeface="Helvetica Neue Bold Condensed"/>
                <a:cs typeface="Helvetica Neue Bold Condensed"/>
              </a:rPr>
              <a:t>To Be or Not To Be</a:t>
            </a:r>
            <a:endParaRPr lang="en-US" sz="6000" dirty="0">
              <a:solidFill>
                <a:srgbClr val="EF977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83363"/>
            <a:ext cx="6400800" cy="958892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hat is a difficult decision!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241376"/>
            <a:ext cx="2895600" cy="365125"/>
          </a:xfrm>
        </p:spPr>
        <p:txBody>
          <a:bodyPr/>
          <a:lstStyle/>
          <a:p>
            <a:r>
              <a:rPr lang="en-US" sz="1800" dirty="0" smtClean="0"/>
              <a:t>Siyao Xie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141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79"/>
    </mc:Choice>
    <mc:Fallback xmlns="">
      <p:transition xmlns:p14="http://schemas.microsoft.com/office/powerpoint/2010/main" spd="slow" advTm="175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F9770"/>
                </a:solidFill>
              </a:rPr>
              <a:t>User Testing</a:t>
            </a:r>
            <a:endParaRPr lang="en-US" dirty="0">
              <a:solidFill>
                <a:srgbClr val="EF977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12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progress: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counting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Goal: 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this app actually helpful for decision makers?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people make decisions?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Feedback for improvement!</a:t>
            </a:r>
          </a:p>
          <a:p>
            <a:pPr lvl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Procedure: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a decision without the app, rate the difficulty and the confidence level about this decision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the same decision with the app, rate the confidence level again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Follow up questions</a:t>
            </a:r>
          </a:p>
          <a:p>
            <a:pPr lvl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65"/>
    </mc:Choice>
    <mc:Fallback xmlns="">
      <p:transition xmlns:p14="http://schemas.microsoft.com/office/powerpoint/2010/main" spd="slow" advTm="483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F9770"/>
                </a:solidFill>
              </a:rPr>
              <a:t>Result</a:t>
            </a:r>
            <a:endParaRPr lang="en-US" dirty="0">
              <a:solidFill>
                <a:srgbClr val="EF9770"/>
              </a:solidFill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991759" y="2757183"/>
            <a:ext cx="2011680" cy="2011680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 Bold Condensed"/>
              </a:rPr>
              <a:t>6.42/10</a:t>
            </a:r>
          </a:p>
          <a:p>
            <a:pPr algn="ctr"/>
            <a:r>
              <a:rPr lang="en-US" sz="2800" dirty="0" smtClean="0">
                <a:latin typeface="Helvetica Neue Bold Condensed"/>
              </a:rPr>
              <a:t>Trust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728844" y="2270825"/>
            <a:ext cx="2743200" cy="2743200"/>
          </a:xfrm>
          <a:prstGeom prst="ellipse">
            <a:avLst/>
          </a:prstGeom>
          <a:solidFill>
            <a:srgbClr val="EF9770"/>
          </a:solidFill>
          <a:ln>
            <a:solidFill>
              <a:srgbClr val="EF97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Helvetica Neue Bold Condensed"/>
              </a:rPr>
              <a:t>8</a:t>
            </a:r>
            <a:r>
              <a:rPr lang="en-US" sz="3600" dirty="0" smtClean="0">
                <a:latin typeface="Helvetica Neue Bold Condensed"/>
              </a:rPr>
              <a:t>/</a:t>
            </a:r>
            <a:r>
              <a:rPr lang="en-US" sz="3600" dirty="0">
                <a:latin typeface="Helvetica Neue Bold Condensed"/>
              </a:rPr>
              <a:t>8</a:t>
            </a:r>
            <a:endParaRPr lang="en-US" sz="3600" dirty="0" smtClean="0">
              <a:latin typeface="Helvetica Neue Bold Condensed"/>
            </a:endParaRPr>
          </a:p>
          <a:p>
            <a:pPr algn="ctr"/>
            <a:r>
              <a:rPr lang="en-US" sz="3200" dirty="0" smtClean="0">
                <a:latin typeface="Helvetica Neue Bold Condensed"/>
              </a:rPr>
              <a:t>Will Use </a:t>
            </a:r>
            <a:r>
              <a:rPr lang="en-US" sz="3200" dirty="0">
                <a:latin typeface="Helvetica Neue Bold Condensed"/>
              </a:rPr>
              <a:t>I</a:t>
            </a:r>
            <a:r>
              <a:rPr lang="en-US" sz="3200" dirty="0" smtClean="0">
                <a:latin typeface="Helvetica Neue Bold Condensed"/>
              </a:rPr>
              <a:t>t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53140" y="3013872"/>
            <a:ext cx="1463040" cy="1463040"/>
          </a:xfrm>
          <a:prstGeom prst="ellipse">
            <a:avLst/>
          </a:prstGeom>
          <a:solidFill>
            <a:srgbClr val="66F8A7"/>
          </a:solidFill>
          <a:ln>
            <a:solidFill>
              <a:srgbClr val="66F8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31.4%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</a:p>
          <a:p>
            <a:pPr algn="ctr"/>
            <a:r>
              <a:rPr lang="en-US" sz="1400" dirty="0" smtClean="0">
                <a:latin typeface="Helvetica Neue Bold Condensed"/>
              </a:rPr>
              <a:t>Confidence</a:t>
            </a:r>
          </a:p>
        </p:txBody>
      </p:sp>
    </p:spTree>
    <p:extLst>
      <p:ext uri="{BB962C8B-B14F-4D97-AF65-F5344CB8AC3E}">
        <p14:creationId xmlns:p14="http://schemas.microsoft.com/office/powerpoint/2010/main" val="15978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7"/>
    </mc:Choice>
    <mc:Fallback xmlns="">
      <p:transition xmlns:p14="http://schemas.microsoft.com/office/powerpoint/2010/main" spd="slow" advTm="2564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F9770"/>
                </a:solidFill>
              </a:rPr>
              <a:t>What they say…</a:t>
            </a:r>
            <a:endParaRPr lang="en-US" dirty="0">
              <a:solidFill>
                <a:srgbClr val="EF977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142600" y="1787554"/>
            <a:ext cx="3216669" cy="914400"/>
          </a:xfrm>
          <a:prstGeom prst="wedgeRectCallout">
            <a:avLst>
              <a:gd name="adj1" fmla="val -60906"/>
              <a:gd name="adj2" fmla="val 53342"/>
            </a:avLst>
          </a:prstGeom>
          <a:solidFill>
            <a:srgbClr val="EF977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The ranking of the factors is really helpful!</a:t>
            </a:r>
            <a:endParaRPr lang="en-US" sz="2000" dirty="0">
              <a:latin typeface="Helvetica Neue Bold Condensed"/>
              <a:cs typeface="Helvetica Neue Bold Condensed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15724" y="3280443"/>
            <a:ext cx="3290373" cy="914400"/>
          </a:xfrm>
          <a:prstGeom prst="wedgeRectCallout">
            <a:avLst>
              <a:gd name="adj1" fmla="val 57204"/>
              <a:gd name="adj2" fmla="val 25869"/>
            </a:avLst>
          </a:prstGeom>
          <a:solidFill>
            <a:srgbClr val="EF977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 Neue Bold Condensed"/>
                <a:cs typeface="Helvetica Neue Bold Condensed"/>
              </a:rPr>
              <a:t>This app makes me think more about my decision.</a:t>
            </a:r>
            <a:endParaRPr lang="en-US" sz="1600" dirty="0">
              <a:latin typeface="Helvetica Neue Bold Condensed"/>
              <a:cs typeface="Helvetica Neue Bold Condensed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982689" y="4656237"/>
            <a:ext cx="3172261" cy="825272"/>
          </a:xfrm>
          <a:prstGeom prst="wedgeRectCallout">
            <a:avLst>
              <a:gd name="adj1" fmla="val 59351"/>
              <a:gd name="adj2" fmla="val -35185"/>
            </a:avLst>
          </a:prstGeom>
          <a:solidFill>
            <a:srgbClr val="EF977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Some first-timer tips and guidance will be helpful.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293782" y="4656237"/>
            <a:ext cx="2971884" cy="825272"/>
          </a:xfrm>
          <a:prstGeom prst="wedgeRectCallout">
            <a:avLst>
              <a:gd name="adj1" fmla="val -61915"/>
              <a:gd name="adj2" fmla="val 7552"/>
            </a:avLst>
          </a:prstGeom>
          <a:solidFill>
            <a:srgbClr val="EF977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 Neue Bold Condensed"/>
                <a:cs typeface="Helvetica Neue Bold Condensed"/>
              </a:rPr>
              <a:t>I thought it would be like one of those </a:t>
            </a:r>
            <a:r>
              <a:rPr lang="en-US" sz="1600" dirty="0" err="1" smtClean="0">
                <a:latin typeface="Helvetica Neue Bold Condensed"/>
                <a:cs typeface="Helvetica Neue Bold Condensed"/>
              </a:rPr>
              <a:t>BuzzFeed</a:t>
            </a:r>
            <a:r>
              <a:rPr lang="en-US" sz="1600" dirty="0" smtClean="0">
                <a:latin typeface="Helvetica Neue Bold Condensed"/>
                <a:cs typeface="Helvetica Neue Bold Condensed"/>
              </a:rPr>
              <a:t> quizzes…</a:t>
            </a:r>
            <a:endParaRPr lang="en-US" sz="1600" dirty="0">
              <a:latin typeface="Helvetica Neue Bold Condensed"/>
              <a:cs typeface="Helvetica Neue Bold Condensed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410636" y="3051843"/>
            <a:ext cx="3352800" cy="1143000"/>
          </a:xfrm>
          <a:prstGeom prst="wedgeRectCallout">
            <a:avLst>
              <a:gd name="adj1" fmla="val -59990"/>
              <a:gd name="adj2" fmla="val 28301"/>
            </a:avLst>
          </a:prstGeom>
          <a:solidFill>
            <a:srgbClr val="EF977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Helvetica Neue Bold Condensed"/>
              <a:cs typeface="Helvetica Neue Bold Condensed"/>
            </a:endParaRPr>
          </a:p>
          <a:p>
            <a:pPr algn="ctr"/>
            <a:r>
              <a:rPr lang="en-US" dirty="0" smtClean="0">
                <a:latin typeface="Helvetica Neue Bold Condensed"/>
                <a:cs typeface="Helvetica Neue Bold Condensed"/>
              </a:rPr>
              <a:t>This </a:t>
            </a:r>
            <a:r>
              <a:rPr lang="en-US" dirty="0">
                <a:latin typeface="Helvetica Neue Bold Condensed"/>
                <a:cs typeface="Helvetica Neue Bold Condensed"/>
              </a:rPr>
              <a:t>app is useful when I have really done the research and know all the factors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1336372" y="2076799"/>
            <a:ext cx="2971800" cy="685800"/>
          </a:xfrm>
          <a:prstGeom prst="wedgeRectCallout">
            <a:avLst>
              <a:gd name="adj1" fmla="val 39552"/>
              <a:gd name="adj2" fmla="val 74711"/>
            </a:avLst>
          </a:prstGeom>
          <a:solidFill>
            <a:srgbClr val="EF977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This is very interesting!</a:t>
            </a:r>
            <a:endParaRPr lang="en-US" sz="2000" dirty="0"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748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8"/>
    </mc:Choice>
    <mc:Fallback xmlns="">
      <p:transition xmlns:p14="http://schemas.microsoft.com/office/powerpoint/2010/main" spd="slow" advTm="66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F9770"/>
                </a:solidFill>
              </a:rPr>
              <a:t>Interesting…</a:t>
            </a:r>
            <a:endParaRPr lang="en-US" dirty="0">
              <a:solidFill>
                <a:srgbClr val="EF977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701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matter how indecisive they say they are, people rarely feel regret about their past decisions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 result contradicts with their prior beliefs, some people try to fix it by refining the Pros &amp; Cons, others find themselves actually influenced by the result.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quality and completeness of the Pros and Cons are really important to accuracy.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8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9"/>
    </mc:Choice>
    <mc:Fallback xmlns="">
      <p:transition xmlns:p14="http://schemas.microsoft.com/office/powerpoint/2010/main" spd="slow" advTm="19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OS Simulator Screen shot Dec 19, 2013, 1.17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64" y="0"/>
            <a:ext cx="1836171" cy="3224923"/>
          </a:xfrm>
          <a:prstGeom prst="rect">
            <a:avLst/>
          </a:prstGeom>
        </p:spPr>
      </p:pic>
      <p:pic>
        <p:nvPicPr>
          <p:cNvPr id="7" name="Picture 6" descr="iOS Simulator Screen shot Dec 19, 2013, 1.23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47" y="0"/>
            <a:ext cx="1836171" cy="3224923"/>
          </a:xfrm>
          <a:prstGeom prst="rect">
            <a:avLst/>
          </a:prstGeom>
        </p:spPr>
      </p:pic>
      <p:pic>
        <p:nvPicPr>
          <p:cNvPr id="10" name="Picture 9" descr="iOS Simulator Screen shot Dec 19, 2013, 1.24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29" y="0"/>
            <a:ext cx="1836171" cy="3224923"/>
          </a:xfrm>
          <a:prstGeom prst="rect">
            <a:avLst/>
          </a:prstGeom>
        </p:spPr>
      </p:pic>
      <p:pic>
        <p:nvPicPr>
          <p:cNvPr id="11" name="Picture 10" descr="iOS Simulator Screen shot Dec 19, 2013, 1.25.1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36171" cy="3224923"/>
          </a:xfrm>
          <a:prstGeom prst="rect">
            <a:avLst/>
          </a:prstGeom>
        </p:spPr>
      </p:pic>
      <p:pic>
        <p:nvPicPr>
          <p:cNvPr id="9" name="Picture 8" descr="iOS Simulator Screen shot Dec 19, 2013, 2.44.3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90" y="0"/>
            <a:ext cx="1836171" cy="32249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46823" y="4572000"/>
            <a:ext cx="28501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EF8170"/>
                </a:solidFill>
                <a:latin typeface="Helvetica Neue Light"/>
                <a:cs typeface="Helvetica Neue Light"/>
              </a:rPr>
              <a:t>Thank you!</a:t>
            </a:r>
            <a:endParaRPr lang="en-US" sz="4400" dirty="0">
              <a:solidFill>
                <a:srgbClr val="EF8170"/>
              </a:solidFill>
              <a:latin typeface="Helvetica Neue Light"/>
              <a:cs typeface="Helvetica Neue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8235" y="49007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328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2"/>
    </mc:Choice>
    <mc:Fallback xmlns="">
      <p:transition xmlns:p14="http://schemas.microsoft.com/office/powerpoint/2010/main" spd="slow" advTm="39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F9770"/>
                </a:solidFill>
              </a:rPr>
              <a:t>Decisions are everywhere!</a:t>
            </a:r>
            <a:endParaRPr lang="en-US" dirty="0">
              <a:solidFill>
                <a:srgbClr val="EF977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6"/>
          </a:xfrm>
        </p:spPr>
        <p:txBody>
          <a:bodyPr>
            <a:normAutofit/>
          </a:bodyPr>
          <a:lstStyle/>
          <a:p>
            <a:pPr marL="0" lvl="1" indent="0">
              <a:buSzPct val="70000"/>
              <a:buNone/>
            </a:pPr>
            <a:endParaRPr lang="en-US" sz="700" dirty="0" smtClean="0">
              <a:solidFill>
                <a:srgbClr val="595959"/>
              </a:solidFill>
              <a:cs typeface="Helvetica Neue Bold Condensed"/>
            </a:endParaRPr>
          </a:p>
          <a:p>
            <a:pPr marL="400050" lvl="1" indent="0">
              <a:buSzPct val="70000"/>
              <a:buNone/>
            </a:pPr>
            <a:r>
              <a:rPr lang="en-US" dirty="0" smtClean="0">
                <a:solidFill>
                  <a:srgbClr val="595959"/>
                </a:solidFill>
                <a:cs typeface="Helvetica Neue Bold Condensed"/>
              </a:rPr>
              <a:t>Which </a:t>
            </a:r>
            <a:r>
              <a:rPr lang="en-US" dirty="0">
                <a:solidFill>
                  <a:srgbClr val="595959"/>
                </a:solidFill>
                <a:cs typeface="Helvetica Neue Bold Condensed"/>
              </a:rPr>
              <a:t>school should I go to?</a:t>
            </a:r>
          </a:p>
          <a:p>
            <a:pPr marL="400050" lvl="1" indent="0">
              <a:buSzPct val="70000"/>
              <a:buNone/>
            </a:pPr>
            <a:r>
              <a:rPr lang="en-US" dirty="0">
                <a:solidFill>
                  <a:srgbClr val="595959"/>
                </a:solidFill>
                <a:cs typeface="Helvetica Neue Bold Condensed"/>
              </a:rPr>
              <a:t>Which company should I work for?</a:t>
            </a:r>
          </a:p>
          <a:p>
            <a:pPr marL="400050" lvl="1" indent="0">
              <a:buSzPct val="70000"/>
              <a:buNone/>
            </a:pPr>
            <a:r>
              <a:rPr lang="en-US" dirty="0">
                <a:solidFill>
                  <a:srgbClr val="595959"/>
                </a:solidFill>
                <a:cs typeface="Helvetica Neue Bold Condensed"/>
              </a:rPr>
              <a:t>Which city should I live in?</a:t>
            </a:r>
          </a:p>
          <a:p>
            <a:pPr marL="400050" lvl="1" indent="0">
              <a:buSzPct val="70000"/>
              <a:buNone/>
            </a:pPr>
            <a:r>
              <a:rPr lang="en-US" dirty="0">
                <a:solidFill>
                  <a:srgbClr val="595959"/>
                </a:solidFill>
                <a:cs typeface="Helvetica Neue Bold Condensed"/>
              </a:rPr>
              <a:t>Should I go study abroad?</a:t>
            </a:r>
          </a:p>
          <a:p>
            <a:pPr marL="400050" lvl="1" indent="0">
              <a:buSzPct val="70000"/>
              <a:buNone/>
            </a:pPr>
            <a:r>
              <a:rPr lang="en-US" dirty="0">
                <a:solidFill>
                  <a:srgbClr val="595959"/>
                </a:solidFill>
                <a:cs typeface="Helvetica Neue Bold Condensed"/>
              </a:rPr>
              <a:t>Which class should I take?</a:t>
            </a:r>
          </a:p>
          <a:p>
            <a:pPr marL="400050" lvl="1" indent="0">
              <a:buSzPct val="70000"/>
              <a:buNone/>
            </a:pPr>
            <a:r>
              <a:rPr lang="en-US" dirty="0" smtClean="0">
                <a:solidFill>
                  <a:srgbClr val="595959"/>
                </a:solidFill>
                <a:cs typeface="Helvetica Neue Bold Condensed"/>
              </a:rPr>
              <a:t>Should I go to grad school?</a:t>
            </a:r>
          </a:p>
          <a:p>
            <a:pPr marL="400050" lvl="1" indent="0">
              <a:buSzPct val="70000"/>
              <a:buNone/>
            </a:pPr>
            <a:r>
              <a:rPr lang="en-US" dirty="0" smtClean="0">
                <a:solidFill>
                  <a:srgbClr val="595959"/>
                </a:solidFill>
                <a:cs typeface="Helvetica Neue Bold Condensed"/>
              </a:rPr>
              <a:t>Should I marry my girlfriend/boyfriend?</a:t>
            </a:r>
            <a:endParaRPr lang="en-US" dirty="0">
              <a:solidFill>
                <a:srgbClr val="595959"/>
              </a:solidFill>
              <a:cs typeface="Helvetica Neue Bold Condensed"/>
            </a:endParaRPr>
          </a:p>
          <a:p>
            <a:pPr marL="0" lvl="1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am indecisive. So are many of my friends.</a:t>
            </a: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67"/>
    </mc:Choice>
    <mc:Fallback xmlns="">
      <p:transition xmlns:p14="http://schemas.microsoft.com/office/powerpoint/2010/main" spd="slow" advTm="247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F9770"/>
                </a:solidFill>
              </a:rPr>
              <a:t>Decisions are difficult!</a:t>
            </a:r>
            <a:endParaRPr lang="en-US" dirty="0">
              <a:solidFill>
                <a:srgbClr val="EF977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595959"/>
                </a:solidFill>
              </a:rPr>
              <a:t>There are </a:t>
            </a:r>
            <a:r>
              <a:rPr lang="en-US" sz="2800" dirty="0">
                <a:solidFill>
                  <a:srgbClr val="595959"/>
                </a:solidFill>
              </a:rPr>
              <a:t>so much to consider and </a:t>
            </a:r>
            <a:r>
              <a:rPr lang="en-US" sz="2800" dirty="0" smtClean="0">
                <a:solidFill>
                  <a:srgbClr val="595959"/>
                </a:solidFill>
              </a:rPr>
              <a:t>weigh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i.e. Which job to take?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Salary, location, team, project, friends, perks, company growth, personal growth…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dirty="0">
                <a:solidFill>
                  <a:srgbClr val="595959"/>
                </a:solidFill>
              </a:rPr>
              <a:t>How do people normally deal with these important decisions?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Listing </a:t>
            </a:r>
            <a:r>
              <a:rPr lang="en-US" dirty="0">
                <a:solidFill>
                  <a:srgbClr val="7F7F7F"/>
                </a:solidFill>
              </a:rPr>
              <a:t>pros and cons, talking to other </a:t>
            </a:r>
            <a:r>
              <a:rPr lang="en-US" dirty="0" smtClean="0">
                <a:solidFill>
                  <a:srgbClr val="7F7F7F"/>
                </a:solidFill>
              </a:rPr>
              <a:t>people, wait </a:t>
            </a:r>
            <a:r>
              <a:rPr lang="en-US" dirty="0">
                <a:solidFill>
                  <a:srgbClr val="7F7F7F"/>
                </a:solidFill>
              </a:rPr>
              <a:t>until the last </a:t>
            </a:r>
            <a:r>
              <a:rPr lang="en-US" dirty="0" smtClean="0">
                <a:solidFill>
                  <a:srgbClr val="7F7F7F"/>
                </a:solidFill>
              </a:rPr>
              <a:t>minute…</a:t>
            </a:r>
            <a:endParaRPr lang="en-US" dirty="0">
              <a:solidFill>
                <a:srgbClr val="7F7F7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0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66"/>
    </mc:Choice>
    <mc:Fallback xmlns="">
      <p:transition xmlns:p14="http://schemas.microsoft.com/office/powerpoint/2010/main" spd="slow" advTm="349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72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F9770"/>
                </a:solidFill>
                <a:cs typeface="Helvetica Neue Bold Condensed"/>
              </a:rPr>
              <a:t>A Decision Making App</a:t>
            </a:r>
            <a:endParaRPr lang="en-US" dirty="0">
              <a:solidFill>
                <a:srgbClr val="EF9770"/>
              </a:solidFill>
              <a:cs typeface="Helvetica Neue Bold Condensed"/>
            </a:endParaRPr>
          </a:p>
        </p:txBody>
      </p:sp>
      <p:pic>
        <p:nvPicPr>
          <p:cNvPr id="9" name="Picture 8" descr="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49250"/>
            <a:ext cx="4318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2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2"/>
    </mc:Choice>
    <mc:Fallback xmlns="">
      <p:transition xmlns:p14="http://schemas.microsoft.com/office/powerpoint/2010/main" spd="slow" advTm="1884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F9770"/>
                </a:solidFill>
              </a:rPr>
              <a:t>Pros and Cons</a:t>
            </a:r>
            <a:endParaRPr lang="en-US" dirty="0">
              <a:solidFill>
                <a:srgbClr val="EF977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353"/>
            <a:ext cx="8229600" cy="553500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most intuitive way to approach a decision</a:t>
            </a:r>
            <a:r>
              <a:rPr lang="en-US" sz="2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595959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rcRect l="-6830" r="-6830"/>
          <a:stretch>
            <a:fillRect/>
          </a:stretch>
        </p:blipFill>
        <p:spPr>
          <a:xfrm>
            <a:off x="457200" y="1895815"/>
            <a:ext cx="8229600" cy="45259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15440" y="3329242"/>
            <a:ext cx="5365798" cy="3147281"/>
            <a:chOff x="1615440" y="2999202"/>
            <a:chExt cx="5365798" cy="3147281"/>
          </a:xfrm>
        </p:grpSpPr>
        <p:sp>
          <p:nvSpPr>
            <p:cNvPr id="8" name="Rectangle 7"/>
            <p:cNvSpPr/>
            <p:nvPr/>
          </p:nvSpPr>
          <p:spPr>
            <a:xfrm>
              <a:off x="2317668" y="2999202"/>
              <a:ext cx="4663570" cy="702518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615440" y="3026222"/>
              <a:ext cx="5325262" cy="3120261"/>
              <a:chOff x="1615440" y="3026222"/>
              <a:chExt cx="5325262" cy="3120261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615440" y="5811520"/>
                <a:ext cx="2489200" cy="334963"/>
              </a:xfrm>
              <a:prstGeom prst="roundRect">
                <a:avLst/>
              </a:prstGeom>
              <a:noFill/>
              <a:ln w="57150" cmpd="sng">
                <a:solidFill>
                  <a:srgbClr val="EF977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Bold Condensed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30039" y="3026222"/>
                <a:ext cx="4510663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EF9770"/>
                    </a:solidFill>
                    <a:latin typeface="Helvetica Neue Bold Condensed"/>
                    <a:cs typeface="Helvetica Neue Bold Condensed"/>
                  </a:rPr>
                  <a:t>Marry. Marry. Marry. Q.E.D.</a:t>
                </a:r>
                <a:endParaRPr lang="en-US" sz="3200" dirty="0">
                  <a:solidFill>
                    <a:srgbClr val="EF9770"/>
                  </a:solidFill>
                  <a:latin typeface="Helvetica Neue Bold Condensed"/>
                  <a:cs typeface="Helvetica Neue Bold Condensed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4504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2"/>
    </mc:Choice>
    <mc:Fallback xmlns="">
      <p:transition xmlns:p14="http://schemas.microsoft.com/office/powerpoint/2010/main" spd="slow" advTm="430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F9770"/>
                </a:solidFill>
              </a:rPr>
              <a:t>Pairwise Comparison</a:t>
            </a:r>
            <a:endParaRPr lang="en-US" dirty="0">
              <a:solidFill>
                <a:srgbClr val="EF977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673"/>
            <a:ext cx="8229600" cy="553500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goal is to quantify how important each pro and con is to the decision maker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</a:rPr>
              <a:t>It is conceptually and practically hard to just give a value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Pairwise Comparison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Breaks the multi-dimension decision into many one-dimension questions 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Captures relative importance between two factors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more comparisons, the more complete the importance network it is</a:t>
            </a:r>
          </a:p>
          <a:p>
            <a:pPr lvl="1"/>
            <a:endParaRPr lang="en-US" sz="2400" dirty="0">
              <a:solidFill>
                <a:srgbClr val="595959"/>
              </a:solidFill>
            </a:endParaRPr>
          </a:p>
          <a:p>
            <a:endParaRPr lang="en-US" dirty="0" smtClean="0">
              <a:solidFill>
                <a:srgbClr val="595959"/>
              </a:solidFill>
            </a:endParaRPr>
          </a:p>
          <a:p>
            <a:pPr lvl="1"/>
            <a:endParaRPr lang="en-US" sz="2400" dirty="0" smtClean="0">
              <a:solidFill>
                <a:srgbClr val="595959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35233" y="5271806"/>
            <a:ext cx="2877446" cy="1309464"/>
            <a:chOff x="2939559" y="4719652"/>
            <a:chExt cx="3268793" cy="1599349"/>
          </a:xfrm>
        </p:grpSpPr>
        <p:sp>
          <p:nvSpPr>
            <p:cNvPr id="6" name="Oval 5"/>
            <p:cNvSpPr/>
            <p:nvPr/>
          </p:nvSpPr>
          <p:spPr>
            <a:xfrm>
              <a:off x="2939559" y="4719652"/>
              <a:ext cx="580074" cy="595836"/>
            </a:xfrm>
            <a:prstGeom prst="ellipse">
              <a:avLst/>
            </a:prstGeom>
            <a:solidFill>
              <a:srgbClr val="66F8A7"/>
            </a:solidFill>
            <a:ln>
              <a:solidFill>
                <a:srgbClr val="66F8A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Helvetica Neue Bold Condensed"/>
                </a:rPr>
                <a:t>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628278" y="4719652"/>
              <a:ext cx="580074" cy="595836"/>
            </a:xfrm>
            <a:prstGeom prst="ellipse">
              <a:avLst/>
            </a:prstGeom>
            <a:solidFill>
              <a:srgbClr val="FFD200"/>
            </a:solidFill>
            <a:ln>
              <a:solidFill>
                <a:srgbClr val="FFD2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Bold Condensed"/>
                </a:rPr>
                <a:t>1</a:t>
              </a:r>
              <a:endParaRPr lang="en-US" dirty="0">
                <a:latin typeface="Helvetica Neue Bold Condensed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939559" y="5723165"/>
              <a:ext cx="580074" cy="595836"/>
            </a:xfrm>
            <a:prstGeom prst="ellipse">
              <a:avLst/>
            </a:prstGeom>
            <a:solidFill>
              <a:srgbClr val="66F8A7"/>
            </a:solidFill>
            <a:ln>
              <a:solidFill>
                <a:srgbClr val="66F8A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Bold Condensed"/>
                </a:rPr>
                <a:t>2</a:t>
              </a:r>
              <a:endParaRPr lang="en-US" dirty="0">
                <a:latin typeface="Helvetica Neue Bold Condensed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628278" y="5723165"/>
              <a:ext cx="580074" cy="595836"/>
            </a:xfrm>
            <a:prstGeom prst="ellipse">
              <a:avLst/>
            </a:prstGeom>
            <a:solidFill>
              <a:srgbClr val="FFD200"/>
            </a:solidFill>
            <a:ln>
              <a:solidFill>
                <a:srgbClr val="FFD2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Bold Condensed"/>
                </a:rPr>
                <a:t>2</a:t>
              </a:r>
              <a:endParaRPr lang="en-US" dirty="0">
                <a:latin typeface="Helvetica Neue Bold Condensed"/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3519633" y="5017570"/>
              <a:ext cx="2108645" cy="0"/>
            </a:xfrm>
            <a:prstGeom prst="straightConnector1">
              <a:avLst/>
            </a:prstGeom>
            <a:ln w="38100" cmpd="sng">
              <a:solidFill>
                <a:srgbClr val="EF977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519633" y="6016685"/>
              <a:ext cx="2108645" cy="0"/>
            </a:xfrm>
            <a:prstGeom prst="straightConnector1">
              <a:avLst/>
            </a:prstGeom>
            <a:ln w="38100" cmpd="sng">
              <a:solidFill>
                <a:srgbClr val="EF977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6"/>
              <a:endCxn id="7" idx="2"/>
            </p:cNvCxnSpPr>
            <p:nvPr/>
          </p:nvCxnSpPr>
          <p:spPr>
            <a:xfrm flipV="1">
              <a:off x="3519633" y="5017570"/>
              <a:ext cx="2108645" cy="1003513"/>
            </a:xfrm>
            <a:prstGeom prst="straightConnector1">
              <a:avLst/>
            </a:prstGeom>
            <a:ln w="38100" cmpd="sng">
              <a:solidFill>
                <a:srgbClr val="EF977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6"/>
              <a:endCxn id="9" idx="2"/>
            </p:cNvCxnSpPr>
            <p:nvPr/>
          </p:nvCxnSpPr>
          <p:spPr>
            <a:xfrm>
              <a:off x="3519633" y="5017570"/>
              <a:ext cx="2108645" cy="1003513"/>
            </a:xfrm>
            <a:prstGeom prst="straightConnector1">
              <a:avLst/>
            </a:prstGeom>
            <a:ln w="38100" cmpd="sng">
              <a:solidFill>
                <a:srgbClr val="EF977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70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11"/>
    </mc:Choice>
    <mc:Fallback xmlns="">
      <p:transition xmlns:p14="http://schemas.microsoft.com/office/powerpoint/2010/main" spd="slow" advTm="587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F9770"/>
                </a:solidFill>
              </a:rPr>
              <a:t>Network Scoring</a:t>
            </a:r>
            <a:endParaRPr lang="en-US" dirty="0">
              <a:solidFill>
                <a:srgbClr val="EF977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70" y="1377108"/>
            <a:ext cx="8229600" cy="3238632"/>
          </a:xfrm>
        </p:spPr>
        <p:txBody>
          <a:bodyPr>
            <a:normAutofit/>
          </a:bodyPr>
          <a:lstStyle/>
          <a:p>
            <a:pPr marL="400050"/>
            <a:r>
              <a:rPr lang="en-US" sz="2200" dirty="0">
                <a:solidFill>
                  <a:srgbClr val="404040"/>
                </a:solidFill>
              </a:rPr>
              <a:t>Each factor is a node and the comparisons are the edges that connect the </a:t>
            </a:r>
            <a:r>
              <a:rPr lang="en-US" sz="2200" dirty="0" smtClean="0">
                <a:solidFill>
                  <a:srgbClr val="404040"/>
                </a:solidFill>
              </a:rPr>
              <a:t>nodes. </a:t>
            </a:r>
            <a:r>
              <a:rPr lang="en-US" sz="2200" dirty="0">
                <a:solidFill>
                  <a:srgbClr val="404040"/>
                </a:solidFill>
              </a:rPr>
              <a:t>Weights are </a:t>
            </a:r>
            <a:r>
              <a:rPr lang="en-US" sz="2200" dirty="0" smtClean="0">
                <a:solidFill>
                  <a:srgbClr val="404040"/>
                </a:solidFill>
              </a:rPr>
              <a:t>shifted </a:t>
            </a:r>
            <a:r>
              <a:rPr lang="en-US" sz="2200" dirty="0">
                <a:solidFill>
                  <a:srgbClr val="404040"/>
                </a:solidFill>
              </a:rPr>
              <a:t>between factors through </a:t>
            </a:r>
            <a:r>
              <a:rPr lang="en-US" sz="2200" dirty="0" smtClean="0">
                <a:solidFill>
                  <a:srgbClr val="404040"/>
                </a:solidFill>
              </a:rPr>
              <a:t>comparisons.</a:t>
            </a:r>
            <a:endParaRPr lang="en-US" sz="2400" dirty="0">
              <a:solidFill>
                <a:srgbClr val="404040"/>
              </a:solidFill>
            </a:endParaRPr>
          </a:p>
          <a:p>
            <a:pPr marL="57150" indent="0">
              <a:buNone/>
            </a:pPr>
            <a:endParaRPr lang="en-US" sz="2200" dirty="0" smtClean="0">
              <a:solidFill>
                <a:srgbClr val="404040"/>
              </a:solidFill>
            </a:endParaRPr>
          </a:p>
          <a:p>
            <a:pPr marL="400050"/>
            <a:r>
              <a:rPr lang="en-US" sz="2200" dirty="0" smtClean="0">
                <a:solidFill>
                  <a:srgbClr val="404040"/>
                </a:solidFill>
              </a:rPr>
              <a:t>Similar to PageRank: a factor gets more weight when it wins a comparison with an important factor than with a trivial one.</a:t>
            </a:r>
          </a:p>
          <a:p>
            <a:pPr lvl="1"/>
            <a:endParaRPr lang="en-US" sz="2400" dirty="0">
              <a:solidFill>
                <a:srgbClr val="404040"/>
              </a:solidFill>
            </a:endParaRPr>
          </a:p>
          <a:p>
            <a:endParaRPr lang="en-US" dirty="0" smtClean="0">
              <a:solidFill>
                <a:srgbClr val="404040"/>
              </a:solidFill>
            </a:endParaRPr>
          </a:p>
          <a:p>
            <a:pPr lvl="1"/>
            <a:endParaRPr lang="en-US" sz="2400" dirty="0" smtClean="0">
              <a:solidFill>
                <a:srgbClr val="40404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6814" y="4240190"/>
            <a:ext cx="3268793" cy="1599349"/>
            <a:chOff x="830914" y="3684778"/>
            <a:chExt cx="3268793" cy="1599349"/>
          </a:xfrm>
        </p:grpSpPr>
        <p:sp>
          <p:nvSpPr>
            <p:cNvPr id="6" name="Oval 5"/>
            <p:cNvSpPr/>
            <p:nvPr/>
          </p:nvSpPr>
          <p:spPr>
            <a:xfrm>
              <a:off x="830914" y="3684778"/>
              <a:ext cx="580074" cy="595836"/>
            </a:xfrm>
            <a:prstGeom prst="ellipse">
              <a:avLst/>
            </a:prstGeom>
            <a:solidFill>
              <a:srgbClr val="66F8A7"/>
            </a:solidFill>
            <a:ln>
              <a:solidFill>
                <a:srgbClr val="66F8A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Helvetica Neue Bold Condensed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519633" y="3684778"/>
              <a:ext cx="580074" cy="595836"/>
            </a:xfrm>
            <a:prstGeom prst="ellipse">
              <a:avLst/>
            </a:prstGeom>
            <a:solidFill>
              <a:srgbClr val="FFD200"/>
            </a:solidFill>
            <a:ln>
              <a:solidFill>
                <a:srgbClr val="FFD2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Helvetica Neue Bold Condensed"/>
                </a:rPr>
                <a:t>B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19633" y="4688291"/>
              <a:ext cx="580074" cy="595836"/>
            </a:xfrm>
            <a:prstGeom prst="ellipse">
              <a:avLst/>
            </a:prstGeom>
            <a:solidFill>
              <a:srgbClr val="FFD200"/>
            </a:solidFill>
            <a:ln>
              <a:solidFill>
                <a:srgbClr val="FFD2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Bold Condensed"/>
                </a:rPr>
                <a:t>C</a:t>
              </a:r>
              <a:endParaRPr lang="en-US" dirty="0">
                <a:latin typeface="Helvetica Neue Bold Condensed"/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1410988" y="3982696"/>
              <a:ext cx="2108645" cy="0"/>
            </a:xfrm>
            <a:prstGeom prst="straightConnector1">
              <a:avLst/>
            </a:prstGeom>
            <a:ln w="28575" cmpd="sng">
              <a:solidFill>
                <a:srgbClr val="EF977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6"/>
              <a:endCxn id="9" idx="2"/>
            </p:cNvCxnSpPr>
            <p:nvPr/>
          </p:nvCxnSpPr>
          <p:spPr>
            <a:xfrm>
              <a:off x="1410988" y="3982696"/>
              <a:ext cx="2108645" cy="1003513"/>
            </a:xfrm>
            <a:prstGeom prst="straightConnector1">
              <a:avLst/>
            </a:prstGeom>
            <a:ln w="57150" cmpd="sng">
              <a:solidFill>
                <a:srgbClr val="EF977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732590" y="405552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9770"/>
                </a:solidFill>
                <a:latin typeface="Helvetica Neue Bold Condensed"/>
                <a:cs typeface="Helvetica Neue Bold Condensed"/>
              </a:rPr>
              <a:t>60</a:t>
            </a:r>
            <a:endParaRPr lang="en-US" dirty="0">
              <a:solidFill>
                <a:srgbClr val="EF977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40948" y="405552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9770"/>
                </a:solidFill>
                <a:latin typeface="Helvetica Neue Bold Condensed"/>
                <a:cs typeface="Helvetica Neue Bold Condensed"/>
              </a:rPr>
              <a:t>4</a:t>
            </a:r>
            <a:r>
              <a:rPr lang="en-US" dirty="0" smtClean="0">
                <a:solidFill>
                  <a:srgbClr val="EF9770"/>
                </a:solidFill>
                <a:latin typeface="Helvetica Neue Bold Condensed"/>
                <a:cs typeface="Helvetica Neue Bold Condensed"/>
              </a:rPr>
              <a:t>0</a:t>
            </a:r>
            <a:endParaRPr lang="en-US" dirty="0">
              <a:solidFill>
                <a:srgbClr val="EF977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11723" y="535695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9770"/>
                </a:solidFill>
                <a:latin typeface="Helvetica Neue Bold Condensed"/>
                <a:cs typeface="Helvetica Neue Bold Condensed"/>
              </a:rPr>
              <a:t>70</a:t>
            </a:r>
            <a:endParaRPr lang="en-US" dirty="0">
              <a:solidFill>
                <a:srgbClr val="EF977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32590" y="487437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9770"/>
                </a:solidFill>
                <a:latin typeface="Helvetica Neue Bold Condensed"/>
                <a:cs typeface="Helvetica Neue Bold Condensed"/>
              </a:rPr>
              <a:t>3</a:t>
            </a:r>
            <a:r>
              <a:rPr lang="en-US" dirty="0" smtClean="0">
                <a:solidFill>
                  <a:srgbClr val="EF9770"/>
                </a:solidFill>
                <a:latin typeface="Helvetica Neue Bold Condensed"/>
                <a:cs typeface="Helvetica Neue Bold Condensed"/>
              </a:rPr>
              <a:t>0</a:t>
            </a:r>
            <a:endParaRPr lang="en-US" dirty="0">
              <a:solidFill>
                <a:srgbClr val="EF9770"/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977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94"/>
    </mc:Choice>
    <mc:Fallback xmlns="">
      <p:transition xmlns:p14="http://schemas.microsoft.com/office/powerpoint/2010/main" spd="slow" advTm="667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65695" y="2641777"/>
            <a:ext cx="954106" cy="980031"/>
          </a:xfrm>
          <a:prstGeom prst="ellipse">
            <a:avLst/>
          </a:prstGeom>
          <a:solidFill>
            <a:srgbClr val="66F8A7"/>
          </a:solidFill>
          <a:ln>
            <a:solidFill>
              <a:srgbClr val="66F8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0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88101" y="2641777"/>
            <a:ext cx="954106" cy="980031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0 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65695" y="4292356"/>
            <a:ext cx="954106" cy="980031"/>
          </a:xfrm>
          <a:prstGeom prst="ellipse">
            <a:avLst/>
          </a:prstGeom>
          <a:solidFill>
            <a:srgbClr val="66F8A7"/>
          </a:solidFill>
          <a:ln>
            <a:solidFill>
              <a:srgbClr val="66F8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0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88101" y="4292356"/>
            <a:ext cx="954106" cy="980031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0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819801" y="2641777"/>
            <a:ext cx="3468300" cy="490016"/>
            <a:chOff x="2819801" y="2641777"/>
            <a:chExt cx="3468300" cy="490016"/>
          </a:xfrm>
        </p:grpSpPr>
        <p:cxnSp>
          <p:nvCxnSpPr>
            <p:cNvPr id="10" name="Straight Arrow Connector 9"/>
            <p:cNvCxnSpPr>
              <a:stCxn id="6" idx="6"/>
              <a:endCxn id="7" idx="2"/>
            </p:cNvCxnSpPr>
            <p:nvPr/>
          </p:nvCxnSpPr>
          <p:spPr>
            <a:xfrm>
              <a:off x="2819801" y="3131793"/>
              <a:ext cx="3468300" cy="0"/>
            </a:xfrm>
            <a:prstGeom prst="straightConnector1">
              <a:avLst/>
            </a:prstGeom>
            <a:ln w="38100" cmpd="sng">
              <a:solidFill>
                <a:srgbClr val="EF977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151380" y="2641777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EF9770"/>
                  </a:solidFill>
                  <a:latin typeface="Helvetica Neue Bold Condensed"/>
                </a:rPr>
                <a:t>60</a:t>
              </a:r>
              <a:endParaRPr lang="en-US" dirty="0">
                <a:solidFill>
                  <a:srgbClr val="EF9770"/>
                </a:solidFill>
                <a:latin typeface="Helvetica Neue Bold Condensed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5468" y="2649706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EF9770"/>
                  </a:solidFill>
                  <a:latin typeface="Helvetica Neue Bold Condensed"/>
                </a:rPr>
                <a:t>40</a:t>
              </a:r>
              <a:endParaRPr lang="en-US" dirty="0">
                <a:solidFill>
                  <a:srgbClr val="EF9770"/>
                </a:solidFill>
                <a:latin typeface="Helvetica Neue Bold Condensed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19801" y="3131793"/>
            <a:ext cx="3468300" cy="1990447"/>
            <a:chOff x="2819801" y="3131793"/>
            <a:chExt cx="3468300" cy="1990447"/>
          </a:xfrm>
        </p:grpSpPr>
        <p:cxnSp>
          <p:nvCxnSpPr>
            <p:cNvPr id="11" name="Straight Arrow Connector 10"/>
            <p:cNvCxnSpPr>
              <a:stCxn id="6" idx="6"/>
            </p:cNvCxnSpPr>
            <p:nvPr/>
          </p:nvCxnSpPr>
          <p:spPr>
            <a:xfrm>
              <a:off x="2819801" y="3131793"/>
              <a:ext cx="3468300" cy="1643344"/>
            </a:xfrm>
            <a:prstGeom prst="straightConnector1">
              <a:avLst/>
            </a:prstGeom>
            <a:ln w="38100" cmpd="sng">
              <a:solidFill>
                <a:srgbClr val="EF977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51380" y="354270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EF9770"/>
                  </a:solidFill>
                  <a:latin typeface="Helvetica Neue Bold Condensed"/>
                </a:rPr>
                <a:t>30</a:t>
              </a:r>
              <a:endParaRPr lang="en-US" dirty="0">
                <a:solidFill>
                  <a:srgbClr val="EF9770"/>
                </a:solidFill>
                <a:latin typeface="Helvetica Neue Bold Condensed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85468" y="475290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EF9770"/>
                  </a:solidFill>
                  <a:latin typeface="Helvetica Neue Bold Condensed"/>
                </a:rPr>
                <a:t>70</a:t>
              </a:r>
              <a:endParaRPr lang="en-US" dirty="0">
                <a:solidFill>
                  <a:srgbClr val="EF9770"/>
                </a:solidFill>
                <a:latin typeface="Helvetica Neue Bold Condensed"/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1853936" y="2649706"/>
            <a:ext cx="954106" cy="980031"/>
          </a:xfrm>
          <a:prstGeom prst="ellipse">
            <a:avLst/>
          </a:prstGeom>
          <a:solidFill>
            <a:srgbClr val="66F8A7"/>
          </a:solidFill>
          <a:ln>
            <a:solidFill>
              <a:srgbClr val="66F8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2.18 10</a:t>
            </a:r>
            <a:endParaRPr lang="en-US" dirty="0">
              <a:latin typeface="Helvetica Neue Bold Condensed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865695" y="2641777"/>
            <a:ext cx="954106" cy="980031"/>
          </a:xfrm>
          <a:prstGeom prst="ellipse">
            <a:avLst/>
          </a:prstGeom>
          <a:solidFill>
            <a:srgbClr val="66F8A7"/>
          </a:solidFill>
          <a:ln>
            <a:solidFill>
              <a:srgbClr val="66F8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4.09 10</a:t>
            </a:r>
            <a:endParaRPr lang="en-US" dirty="0">
              <a:latin typeface="Helvetica Neue Bold Condensed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808042" y="4782372"/>
            <a:ext cx="3468300" cy="511024"/>
            <a:chOff x="2819801" y="3131793"/>
            <a:chExt cx="3468300" cy="511024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2819801" y="3131793"/>
              <a:ext cx="3468300" cy="0"/>
            </a:xfrm>
            <a:prstGeom prst="straightConnector1">
              <a:avLst/>
            </a:prstGeom>
            <a:ln w="38100" cmpd="sng">
              <a:solidFill>
                <a:srgbClr val="EF977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151380" y="3265986"/>
              <a:ext cx="40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EF9770"/>
                  </a:solidFill>
                  <a:latin typeface="Helvetica Neue Bold Condensed"/>
                </a:rPr>
                <a:t>50</a:t>
              </a:r>
              <a:endParaRPr lang="en-US" dirty="0">
                <a:solidFill>
                  <a:srgbClr val="EF9770"/>
                </a:solidFill>
                <a:latin typeface="Helvetica Neue Bold Condensed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09618" y="3273485"/>
              <a:ext cx="40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F9770"/>
                  </a:solidFill>
                  <a:latin typeface="Helvetica Neue Bold Condensed"/>
                </a:rPr>
                <a:t>5</a:t>
              </a:r>
              <a:r>
                <a:rPr lang="en-US" dirty="0" smtClean="0">
                  <a:solidFill>
                    <a:srgbClr val="EF9770"/>
                  </a:solidFill>
                  <a:latin typeface="Helvetica Neue Bold Condensed"/>
                </a:rPr>
                <a:t>0</a:t>
              </a:r>
              <a:endParaRPr lang="en-US" dirty="0">
                <a:solidFill>
                  <a:srgbClr val="EF9770"/>
                </a:solidFill>
                <a:latin typeface="Helvetica Neue Bold Condensed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796283" y="2879577"/>
            <a:ext cx="3480059" cy="1893869"/>
            <a:chOff x="2796283" y="2879577"/>
            <a:chExt cx="3480059" cy="1893869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2796283" y="3131793"/>
              <a:ext cx="3480059" cy="1641653"/>
            </a:xfrm>
            <a:prstGeom prst="straightConnector1">
              <a:avLst/>
            </a:prstGeom>
            <a:ln w="38100" cmpd="sng">
              <a:solidFill>
                <a:srgbClr val="EF977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140742" y="4030972"/>
              <a:ext cx="40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F9770"/>
                  </a:solidFill>
                  <a:latin typeface="Helvetica Neue Bold Condensed"/>
                </a:rPr>
                <a:t>6</a:t>
              </a:r>
              <a:r>
                <a:rPr lang="en-US" dirty="0" smtClean="0">
                  <a:solidFill>
                    <a:srgbClr val="EF9770"/>
                  </a:solidFill>
                  <a:latin typeface="Helvetica Neue Bold Condensed"/>
                </a:rPr>
                <a:t>0</a:t>
              </a:r>
              <a:endParaRPr lang="en-US" dirty="0">
                <a:solidFill>
                  <a:srgbClr val="EF9770"/>
                </a:solidFill>
                <a:latin typeface="Helvetica Neue Bold Condensed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4086" y="2879577"/>
              <a:ext cx="40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F9770"/>
                  </a:solidFill>
                  <a:latin typeface="Helvetica Neue Bold Condensed"/>
                </a:rPr>
                <a:t>4</a:t>
              </a:r>
              <a:r>
                <a:rPr lang="en-US" dirty="0" smtClean="0">
                  <a:solidFill>
                    <a:srgbClr val="EF9770"/>
                  </a:solidFill>
                  <a:latin typeface="Helvetica Neue Bold Condensed"/>
                </a:rPr>
                <a:t>0</a:t>
              </a:r>
              <a:endParaRPr lang="en-US" dirty="0">
                <a:solidFill>
                  <a:srgbClr val="EF9770"/>
                </a:solidFill>
                <a:latin typeface="Helvetica Neue Bold Condensed"/>
              </a:endParaRPr>
            </a:p>
          </p:txBody>
        </p:sp>
      </p:grpSp>
      <p:sp>
        <p:nvSpPr>
          <p:cNvPr id="52" name="Oval 51"/>
          <p:cNvSpPr/>
          <p:nvPr/>
        </p:nvSpPr>
        <p:spPr>
          <a:xfrm>
            <a:off x="1865695" y="4294553"/>
            <a:ext cx="954106" cy="980031"/>
          </a:xfrm>
          <a:prstGeom prst="ellipse">
            <a:avLst/>
          </a:prstGeom>
          <a:solidFill>
            <a:srgbClr val="66F8A7"/>
          </a:solidFill>
          <a:ln>
            <a:solidFill>
              <a:srgbClr val="66F8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2.67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865695" y="4294553"/>
            <a:ext cx="954106" cy="980031"/>
          </a:xfrm>
          <a:prstGeom prst="ellipse">
            <a:avLst/>
          </a:prstGeom>
          <a:solidFill>
            <a:srgbClr val="66F8A7"/>
          </a:solidFill>
          <a:ln>
            <a:solidFill>
              <a:srgbClr val="66F8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5.45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288101" y="4294553"/>
            <a:ext cx="954106" cy="980031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4.45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288101" y="4292356"/>
            <a:ext cx="954106" cy="980031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7.23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288101" y="2641777"/>
            <a:ext cx="954106" cy="980031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1.45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88101" y="2649706"/>
            <a:ext cx="954106" cy="980031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3.22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268620" y="681399"/>
            <a:ext cx="3889138" cy="1525576"/>
            <a:chOff x="5069481" y="996896"/>
            <a:chExt cx="3889138" cy="1525576"/>
          </a:xfrm>
        </p:grpSpPr>
        <p:sp>
          <p:nvSpPr>
            <p:cNvPr id="66" name="TextBox 65"/>
            <p:cNvSpPr txBox="1"/>
            <p:nvPr/>
          </p:nvSpPr>
          <p:spPr>
            <a:xfrm>
              <a:off x="5714816" y="2153140"/>
              <a:ext cx="2484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Bold Condensed"/>
                  <a:cs typeface="Helvetica Neue Bold Condensed"/>
                </a:rPr>
                <a:t>10*40/110*40/100 = 1.45</a:t>
              </a:r>
              <a:endParaRPr lang="en-US" dirty="0">
                <a:latin typeface="Helvetica Neue Bold Condensed"/>
                <a:cs typeface="Helvetica Neue Bold Condensed"/>
              </a:endParaRPr>
            </a:p>
          </p:txBody>
        </p:sp>
        <p:sp>
          <p:nvSpPr>
            <p:cNvPr id="67" name="Rectangular Callout 66"/>
            <p:cNvSpPr/>
            <p:nvPr/>
          </p:nvSpPr>
          <p:spPr>
            <a:xfrm>
              <a:off x="5069481" y="1566770"/>
              <a:ext cx="1088910" cy="419528"/>
            </a:xfrm>
            <a:prstGeom prst="wedgeRectCallout">
              <a:avLst>
                <a:gd name="adj1" fmla="val 27761"/>
                <a:gd name="adj2" fmla="val 96133"/>
              </a:avLst>
            </a:prstGeom>
            <a:solidFill>
              <a:srgbClr val="EF9770"/>
            </a:solidFill>
            <a:ln>
              <a:solidFill>
                <a:srgbClr val="EF977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latin typeface="Helvetica Neue Bold Condensed"/>
                </a:rPr>
                <a:t>Total Points</a:t>
              </a:r>
            </a:p>
          </p:txBody>
        </p:sp>
        <p:sp>
          <p:nvSpPr>
            <p:cNvPr id="68" name="Rectangular Callout 67"/>
            <p:cNvSpPr/>
            <p:nvPr/>
          </p:nvSpPr>
          <p:spPr>
            <a:xfrm>
              <a:off x="5121314" y="996896"/>
              <a:ext cx="2434088" cy="425669"/>
            </a:xfrm>
            <a:prstGeom prst="wedgeRectCallout">
              <a:avLst>
                <a:gd name="adj1" fmla="val 1389"/>
                <a:gd name="adj2" fmla="val 222713"/>
              </a:avLst>
            </a:prstGeom>
            <a:solidFill>
              <a:srgbClr val="EF9770"/>
            </a:solidFill>
            <a:ln>
              <a:solidFill>
                <a:srgbClr val="EF977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Helvetica Neue Bold Condensed"/>
                </a:rPr>
                <a:t>Points for this Comparison</a:t>
              </a:r>
            </a:p>
          </p:txBody>
        </p:sp>
        <p:sp>
          <p:nvSpPr>
            <p:cNvPr id="69" name="Rectangular Callout 68"/>
            <p:cNvSpPr/>
            <p:nvPr/>
          </p:nvSpPr>
          <p:spPr>
            <a:xfrm>
              <a:off x="7711652" y="1009861"/>
              <a:ext cx="1246967" cy="1116765"/>
            </a:xfrm>
            <a:prstGeom prst="wedgeRectCallout">
              <a:avLst>
                <a:gd name="adj1" fmla="val -73881"/>
                <a:gd name="adj2" fmla="val 59220"/>
              </a:avLst>
            </a:prstGeom>
            <a:solidFill>
              <a:srgbClr val="EF9770"/>
            </a:solidFill>
            <a:ln>
              <a:solidFill>
                <a:srgbClr val="EF977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Helvetica Neue Bold Condensed"/>
                </a:rPr>
                <a:t>Points for this factor</a:t>
              </a:r>
            </a:p>
            <a:p>
              <a:pPr algn="ctr"/>
              <a:r>
                <a:rPr lang="en-US" sz="1600" dirty="0">
                  <a:latin typeface="Helvetica Neue Bold Condensed"/>
                </a:rPr>
                <a:t> in this Comparison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816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36"/>
    </mc:Choice>
    <mc:Fallback xmlns="">
      <p:transition xmlns:p14="http://schemas.microsoft.com/office/powerpoint/2010/main" spd="slow" advTm="964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0" animBg="1"/>
      <p:bldP spid="9" grpId="0" animBg="1"/>
      <p:bldP spid="30" grpId="1" animBg="1"/>
      <p:bldP spid="30" grpId="2" animBg="1"/>
      <p:bldP spid="37" grpId="0" animBg="1"/>
      <p:bldP spid="52" grpId="0" animBg="1"/>
      <p:bldP spid="52" grpId="1" animBg="1"/>
      <p:bldP spid="51" grpId="0" animBg="1"/>
      <p:bldP spid="54" grpId="3" animBg="1"/>
      <p:bldP spid="54" grpId="4" animBg="1"/>
      <p:bldP spid="36" grpId="3" animBg="1"/>
      <p:bldP spid="56" grpId="0" animBg="1"/>
      <p:bldP spid="56" grpId="1" animBg="1"/>
      <p:bldP spid="2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842465" y="2641777"/>
            <a:ext cx="3468300" cy="490016"/>
            <a:chOff x="2819801" y="2641777"/>
            <a:chExt cx="3468300" cy="490016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819801" y="3131793"/>
              <a:ext cx="3468300" cy="0"/>
            </a:xfrm>
            <a:prstGeom prst="straightConnector1">
              <a:avLst/>
            </a:prstGeom>
            <a:ln w="38100" cmpd="sng">
              <a:solidFill>
                <a:srgbClr val="EF977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151380" y="2641777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EF9770"/>
                  </a:solidFill>
                  <a:latin typeface="Helvetica Neue Bold Condensed"/>
                </a:rPr>
                <a:t>60</a:t>
              </a:r>
              <a:endParaRPr lang="en-US" dirty="0">
                <a:solidFill>
                  <a:srgbClr val="EF9770"/>
                </a:solidFill>
                <a:latin typeface="Helvetica Neue Bold Condensed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5468" y="2649706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EF9770"/>
                  </a:solidFill>
                  <a:latin typeface="Helvetica Neue Bold Condensed"/>
                </a:rPr>
                <a:t>40</a:t>
              </a:r>
              <a:endParaRPr lang="en-US" dirty="0">
                <a:solidFill>
                  <a:srgbClr val="EF9770"/>
                </a:solidFill>
                <a:latin typeface="Helvetica Neue Bold Condensed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54224" y="2775351"/>
            <a:ext cx="3468300" cy="1990860"/>
            <a:chOff x="2819801" y="2784277"/>
            <a:chExt cx="3468300" cy="199086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819801" y="3131793"/>
              <a:ext cx="3468300" cy="1643344"/>
            </a:xfrm>
            <a:prstGeom prst="straightConnector1">
              <a:avLst/>
            </a:prstGeom>
            <a:ln w="38100" cmpd="sng">
              <a:solidFill>
                <a:srgbClr val="EF977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51380" y="2784277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EF9770"/>
                  </a:solidFill>
                  <a:latin typeface="Helvetica Neue Bold Condensed"/>
                </a:rPr>
                <a:t>30</a:t>
              </a:r>
              <a:endParaRPr lang="en-US" dirty="0">
                <a:solidFill>
                  <a:srgbClr val="EF9770"/>
                </a:solidFill>
                <a:latin typeface="Helvetica Neue Bold Condensed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97859" y="391330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EF9770"/>
                  </a:solidFill>
                  <a:latin typeface="Helvetica Neue Bold Condensed"/>
                </a:rPr>
                <a:t>70</a:t>
              </a:r>
              <a:endParaRPr lang="en-US" dirty="0">
                <a:solidFill>
                  <a:srgbClr val="EF9770"/>
                </a:solidFill>
                <a:latin typeface="Helvetica Neue Bold Condensed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1888359" y="2641777"/>
            <a:ext cx="954106" cy="980031"/>
          </a:xfrm>
          <a:prstGeom prst="ellipse">
            <a:avLst/>
          </a:prstGeom>
          <a:solidFill>
            <a:srgbClr val="66F8A7"/>
          </a:solidFill>
          <a:ln>
            <a:solidFill>
              <a:srgbClr val="66F8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4.09 10</a:t>
            </a:r>
            <a:endParaRPr lang="en-US" dirty="0">
              <a:latin typeface="Helvetica Neue Bold Condensed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842465" y="4773446"/>
            <a:ext cx="3468300" cy="511024"/>
            <a:chOff x="2819801" y="3131793"/>
            <a:chExt cx="3468300" cy="511024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2819801" y="3131793"/>
              <a:ext cx="3468300" cy="0"/>
            </a:xfrm>
            <a:prstGeom prst="straightConnector1">
              <a:avLst/>
            </a:prstGeom>
            <a:ln w="38100" cmpd="sng">
              <a:solidFill>
                <a:srgbClr val="EF977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151380" y="3265986"/>
              <a:ext cx="40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EF9770"/>
                  </a:solidFill>
                  <a:latin typeface="Helvetica Neue Bold Condensed"/>
                </a:rPr>
                <a:t>50</a:t>
              </a:r>
              <a:endParaRPr lang="en-US" dirty="0">
                <a:solidFill>
                  <a:srgbClr val="EF9770"/>
                </a:solidFill>
                <a:latin typeface="Helvetica Neue Bold Condensed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09618" y="3273485"/>
              <a:ext cx="40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F9770"/>
                  </a:solidFill>
                  <a:latin typeface="Helvetica Neue Bold Condensed"/>
                </a:rPr>
                <a:t>5</a:t>
              </a:r>
              <a:r>
                <a:rPr lang="en-US" dirty="0" smtClean="0">
                  <a:solidFill>
                    <a:srgbClr val="EF9770"/>
                  </a:solidFill>
                  <a:latin typeface="Helvetica Neue Bold Condensed"/>
                </a:rPr>
                <a:t>0</a:t>
              </a:r>
              <a:endParaRPr lang="en-US" dirty="0">
                <a:solidFill>
                  <a:srgbClr val="EF9770"/>
                </a:solidFill>
                <a:latin typeface="Helvetica Neue Bold Condensed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18947" y="3131793"/>
            <a:ext cx="3480059" cy="1850616"/>
            <a:chOff x="2796283" y="3131793"/>
            <a:chExt cx="3480059" cy="1850616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2796283" y="3131793"/>
              <a:ext cx="3480059" cy="1641653"/>
            </a:xfrm>
            <a:prstGeom prst="straightConnector1">
              <a:avLst/>
            </a:prstGeom>
            <a:ln w="38100" cmpd="sng">
              <a:solidFill>
                <a:srgbClr val="EF977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151340" y="4613077"/>
              <a:ext cx="40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F9770"/>
                  </a:solidFill>
                  <a:latin typeface="Helvetica Neue Bold Condensed"/>
                </a:rPr>
                <a:t>6</a:t>
              </a:r>
              <a:r>
                <a:rPr lang="en-US" dirty="0" smtClean="0">
                  <a:solidFill>
                    <a:srgbClr val="EF9770"/>
                  </a:solidFill>
                  <a:latin typeface="Helvetica Neue Bold Condensed"/>
                </a:rPr>
                <a:t>0</a:t>
              </a:r>
              <a:endParaRPr lang="en-US" dirty="0">
                <a:solidFill>
                  <a:srgbClr val="EF9770"/>
                </a:solidFill>
                <a:latin typeface="Helvetica Neue Bold Condensed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7859" y="3445071"/>
              <a:ext cx="40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F9770"/>
                  </a:solidFill>
                  <a:latin typeface="Helvetica Neue Bold Condensed"/>
                </a:rPr>
                <a:t>4</a:t>
              </a:r>
              <a:r>
                <a:rPr lang="en-US" dirty="0" smtClean="0">
                  <a:solidFill>
                    <a:srgbClr val="EF9770"/>
                  </a:solidFill>
                  <a:latin typeface="Helvetica Neue Bold Condensed"/>
                </a:rPr>
                <a:t>0</a:t>
              </a:r>
              <a:endParaRPr lang="en-US" dirty="0">
                <a:solidFill>
                  <a:srgbClr val="EF9770"/>
                </a:solidFill>
                <a:latin typeface="Helvetica Neue Bold Condensed"/>
              </a:endParaRPr>
            </a:p>
          </p:txBody>
        </p:sp>
      </p:grpSp>
      <p:sp>
        <p:nvSpPr>
          <p:cNvPr id="51" name="Oval 50"/>
          <p:cNvSpPr/>
          <p:nvPr/>
        </p:nvSpPr>
        <p:spPr>
          <a:xfrm>
            <a:off x="1865695" y="4294553"/>
            <a:ext cx="954106" cy="980031"/>
          </a:xfrm>
          <a:prstGeom prst="ellipse">
            <a:avLst/>
          </a:prstGeom>
          <a:solidFill>
            <a:srgbClr val="66F8A7"/>
          </a:solidFill>
          <a:ln>
            <a:solidFill>
              <a:srgbClr val="66F8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5.45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288101" y="4273714"/>
            <a:ext cx="954106" cy="980031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7.23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88101" y="2641777"/>
            <a:ext cx="954106" cy="980031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3.22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288101" y="2641777"/>
            <a:ext cx="954106" cy="980031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5.22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865695" y="2641777"/>
            <a:ext cx="954106" cy="980031"/>
          </a:xfrm>
          <a:prstGeom prst="ellipse">
            <a:avLst/>
          </a:prstGeom>
          <a:solidFill>
            <a:srgbClr val="66F8A7"/>
          </a:solidFill>
          <a:ln>
            <a:solidFill>
              <a:srgbClr val="66F8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Bold Condensed"/>
              </a:rPr>
              <a:t>7</a:t>
            </a:r>
            <a:r>
              <a:rPr lang="en-US" dirty="0" smtClean="0">
                <a:latin typeface="Helvetica Neue Bold Condensed"/>
              </a:rPr>
              <a:t>.09 10</a:t>
            </a:r>
            <a:endParaRPr lang="en-US" dirty="0">
              <a:latin typeface="Helvetica Neue Bold Condensed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865695" y="4296940"/>
            <a:ext cx="954106" cy="980031"/>
          </a:xfrm>
          <a:prstGeom prst="ellipse">
            <a:avLst/>
          </a:prstGeom>
          <a:solidFill>
            <a:srgbClr val="66F8A7"/>
          </a:solidFill>
          <a:ln>
            <a:solidFill>
              <a:srgbClr val="66F8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Bold Condensed"/>
              </a:rPr>
              <a:t>8</a:t>
            </a:r>
            <a:r>
              <a:rPr lang="en-US" dirty="0" smtClean="0">
                <a:latin typeface="Helvetica Neue Bold Condensed"/>
              </a:rPr>
              <a:t>.45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288101" y="2649706"/>
            <a:ext cx="954106" cy="980031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Bold Condensed"/>
              </a:rPr>
              <a:t>7</a:t>
            </a:r>
            <a:r>
              <a:rPr lang="en-US" dirty="0" smtClean="0">
                <a:latin typeface="Helvetica Neue Bold Condensed"/>
              </a:rPr>
              <a:t>.22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865695" y="2649706"/>
            <a:ext cx="954106" cy="980031"/>
          </a:xfrm>
          <a:prstGeom prst="ellipse">
            <a:avLst/>
          </a:prstGeom>
          <a:solidFill>
            <a:srgbClr val="66F8A7"/>
          </a:solidFill>
          <a:ln>
            <a:solidFill>
              <a:srgbClr val="66F8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8.21510</a:t>
            </a:r>
            <a:endParaRPr lang="en-US" dirty="0">
              <a:latin typeface="Helvetica Neue Bold Condensed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288101" y="4273714"/>
            <a:ext cx="954106" cy="980031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9.855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865695" y="4294553"/>
            <a:ext cx="954106" cy="980031"/>
          </a:xfrm>
          <a:prstGeom prst="ellipse">
            <a:avLst/>
          </a:prstGeom>
          <a:solidFill>
            <a:srgbClr val="66F8A7"/>
          </a:solidFill>
          <a:ln>
            <a:solidFill>
              <a:srgbClr val="66F8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11.58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288101" y="4273714"/>
            <a:ext cx="954106" cy="980031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Bold Condensed"/>
              </a:rPr>
              <a:t>12.98</a:t>
            </a:r>
          </a:p>
          <a:p>
            <a:pPr algn="ctr"/>
            <a:r>
              <a:rPr lang="en-US" dirty="0" smtClean="0">
                <a:latin typeface="Helvetica Neue Bold Condensed"/>
              </a:rPr>
              <a:t>10</a:t>
            </a:r>
            <a:endParaRPr lang="en-US" dirty="0">
              <a:latin typeface="Helvetica Neue Bold Condensed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882346" y="2651733"/>
            <a:ext cx="960119" cy="960119"/>
          </a:xfrm>
          <a:prstGeom prst="ellipse">
            <a:avLst/>
          </a:prstGeom>
          <a:solidFill>
            <a:srgbClr val="66F8A7"/>
          </a:solidFill>
          <a:ln>
            <a:solidFill>
              <a:srgbClr val="66F8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 Neue Bold Condensed"/>
              </a:rPr>
              <a:t>0</a:t>
            </a:r>
          </a:p>
          <a:p>
            <a:pPr algn="ctr"/>
            <a:r>
              <a:rPr lang="en-US" sz="1600" dirty="0" smtClean="0">
                <a:latin typeface="Helvetica Neue Bold Condensed"/>
              </a:rPr>
              <a:t>8.215</a:t>
            </a:r>
            <a:endParaRPr lang="en-US" sz="1600" dirty="0">
              <a:latin typeface="Helvetica Neue Bold Condensed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363060" y="2760843"/>
            <a:ext cx="822960" cy="822960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Bold Condensed"/>
              </a:rPr>
              <a:t>0</a:t>
            </a:r>
          </a:p>
          <a:p>
            <a:pPr algn="ctr"/>
            <a:r>
              <a:rPr lang="en-US" sz="1400" dirty="0" smtClean="0">
                <a:latin typeface="Helvetica Neue Bold Condensed"/>
              </a:rPr>
              <a:t>7.22</a:t>
            </a:r>
          </a:p>
        </p:txBody>
      </p:sp>
      <p:sp>
        <p:nvSpPr>
          <p:cNvPr id="62" name="Oval 61"/>
          <p:cNvSpPr/>
          <p:nvPr/>
        </p:nvSpPr>
        <p:spPr>
          <a:xfrm>
            <a:off x="1743001" y="4240176"/>
            <a:ext cx="1217798" cy="1219070"/>
          </a:xfrm>
          <a:prstGeom prst="ellipse">
            <a:avLst/>
          </a:prstGeom>
          <a:solidFill>
            <a:srgbClr val="66F8A7"/>
          </a:solidFill>
          <a:ln>
            <a:solidFill>
              <a:srgbClr val="66F8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 Bold Condensed"/>
              </a:rPr>
              <a:t>0</a:t>
            </a:r>
          </a:p>
          <a:p>
            <a:pPr algn="ctr"/>
            <a:r>
              <a:rPr lang="en-US" sz="2400" dirty="0" smtClean="0">
                <a:latin typeface="Helvetica Neue Bold Condensed"/>
              </a:rPr>
              <a:t>11.58</a:t>
            </a:r>
          </a:p>
        </p:txBody>
      </p:sp>
      <p:sp>
        <p:nvSpPr>
          <p:cNvPr id="63" name="Oval 62"/>
          <p:cNvSpPr/>
          <p:nvPr/>
        </p:nvSpPr>
        <p:spPr>
          <a:xfrm>
            <a:off x="6064448" y="4087646"/>
            <a:ext cx="1371600" cy="1371600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Helvetica Neue Bold Condensed"/>
              </a:rPr>
              <a:t>0</a:t>
            </a:r>
          </a:p>
          <a:p>
            <a:pPr algn="ctr"/>
            <a:r>
              <a:rPr lang="en-US" sz="2800" dirty="0" smtClean="0">
                <a:latin typeface="Helvetica Neue Bold Condensed"/>
              </a:rPr>
              <a:t>12.98</a:t>
            </a:r>
          </a:p>
        </p:txBody>
      </p:sp>
      <p:sp>
        <p:nvSpPr>
          <p:cNvPr id="65" name="Oval 64"/>
          <p:cNvSpPr/>
          <p:nvPr/>
        </p:nvSpPr>
        <p:spPr>
          <a:xfrm>
            <a:off x="2074863" y="2898003"/>
            <a:ext cx="548640" cy="548640"/>
          </a:xfrm>
          <a:prstGeom prst="ellipse">
            <a:avLst/>
          </a:prstGeom>
          <a:solidFill>
            <a:srgbClr val="66F8A7"/>
          </a:solidFill>
          <a:ln>
            <a:solidFill>
              <a:srgbClr val="66F8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Helvetica Neue Bold Condensed"/>
              </a:rPr>
              <a:t>5.63</a:t>
            </a:r>
            <a:endParaRPr lang="en-US" sz="900" dirty="0">
              <a:latin typeface="Helvetica Neue Bold Condensed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555575" y="2921793"/>
            <a:ext cx="457200" cy="457200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Helvetica Neue Bold Condensed"/>
              </a:rPr>
              <a:t>5.48</a:t>
            </a:r>
          </a:p>
        </p:txBody>
      </p:sp>
      <p:sp>
        <p:nvSpPr>
          <p:cNvPr id="67" name="Oval 66"/>
          <p:cNvSpPr/>
          <p:nvPr/>
        </p:nvSpPr>
        <p:spPr>
          <a:xfrm>
            <a:off x="1665729" y="4087646"/>
            <a:ext cx="1463040" cy="1463040"/>
          </a:xfrm>
          <a:prstGeom prst="ellipse">
            <a:avLst/>
          </a:prstGeom>
          <a:solidFill>
            <a:srgbClr val="66F8A7"/>
          </a:solidFill>
          <a:ln>
            <a:solidFill>
              <a:srgbClr val="66F8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 Bold Condensed"/>
              </a:rPr>
              <a:t>13.8</a:t>
            </a:r>
          </a:p>
        </p:txBody>
      </p:sp>
      <p:sp>
        <p:nvSpPr>
          <p:cNvPr id="68" name="Oval 67"/>
          <p:cNvSpPr/>
          <p:nvPr/>
        </p:nvSpPr>
        <p:spPr>
          <a:xfrm>
            <a:off x="5936539" y="3936976"/>
            <a:ext cx="1645920" cy="1645920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Helvetica Neue Bold Condensed"/>
              </a:rPr>
              <a:t>14.9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66493" y="2384838"/>
            <a:ext cx="43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Bold Condensed"/>
              </a:rPr>
              <a:t>+2</a:t>
            </a:r>
            <a:endParaRPr lang="en-US" dirty="0">
              <a:latin typeface="Helvetica Neue Bold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99861" y="2590685"/>
            <a:ext cx="43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Bold Condensed"/>
              </a:rPr>
              <a:t>+3</a:t>
            </a:r>
            <a:endParaRPr lang="en-US" dirty="0">
              <a:latin typeface="Helvetica Neue Bold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04732" y="3052196"/>
            <a:ext cx="82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Bold Condensed"/>
              </a:rPr>
              <a:t>+1.125</a:t>
            </a:r>
            <a:endParaRPr lang="en-US" dirty="0">
              <a:latin typeface="Helvetica Neue Bold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41890" y="3634183"/>
            <a:ext cx="82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Bold Condensed"/>
              </a:rPr>
              <a:t>+2.625</a:t>
            </a:r>
            <a:endParaRPr lang="en-US" dirty="0">
              <a:latin typeface="Helvetica Neue Bold Condense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409116" y="4884413"/>
            <a:ext cx="82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Bold Condensed"/>
              </a:rPr>
              <a:t>+3.125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51430" y="1215898"/>
            <a:ext cx="33366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EF9770"/>
                </a:solidFill>
                <a:latin typeface="Helvetica Neue Bold Condensed"/>
                <a:cs typeface="Helvetica Neue Bold Condensed"/>
              </a:rPr>
              <a:t>After Converging…</a:t>
            </a:r>
            <a:endParaRPr lang="en-US" sz="3200" dirty="0">
              <a:solidFill>
                <a:srgbClr val="EF9770"/>
              </a:solidFill>
              <a:latin typeface="Helvetica Neue Bold Condensed"/>
              <a:cs typeface="Helvetica Neue Bold Condensed"/>
            </a:endParaRPr>
          </a:p>
        </p:txBody>
      </p:sp>
      <p:cxnSp>
        <p:nvCxnSpPr>
          <p:cNvPr id="23" name="Straight Arrow Connector 22"/>
          <p:cNvCxnSpPr>
            <a:stCxn id="65" idx="6"/>
            <a:endCxn id="66" idx="2"/>
          </p:cNvCxnSpPr>
          <p:nvPr/>
        </p:nvCxnSpPr>
        <p:spPr>
          <a:xfrm flipV="1">
            <a:off x="2623503" y="3150393"/>
            <a:ext cx="3932072" cy="21930"/>
          </a:xfrm>
          <a:prstGeom prst="straightConnector1">
            <a:avLst/>
          </a:prstGeom>
          <a:ln w="38100" cmpd="sng">
            <a:solidFill>
              <a:srgbClr val="EF977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7" idx="6"/>
            <a:endCxn id="68" idx="2"/>
          </p:cNvCxnSpPr>
          <p:nvPr/>
        </p:nvCxnSpPr>
        <p:spPr>
          <a:xfrm flipV="1">
            <a:off x="3128769" y="4759936"/>
            <a:ext cx="2807770" cy="59230"/>
          </a:xfrm>
          <a:prstGeom prst="straightConnector1">
            <a:avLst/>
          </a:prstGeom>
          <a:ln w="38100" cmpd="sng">
            <a:solidFill>
              <a:srgbClr val="EF977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5" idx="6"/>
            <a:endCxn id="68" idx="2"/>
          </p:cNvCxnSpPr>
          <p:nvPr/>
        </p:nvCxnSpPr>
        <p:spPr>
          <a:xfrm>
            <a:off x="2623503" y="3172323"/>
            <a:ext cx="3313036" cy="1587613"/>
          </a:xfrm>
          <a:prstGeom prst="straightConnector1">
            <a:avLst/>
          </a:prstGeom>
          <a:ln w="38100" cmpd="sng">
            <a:solidFill>
              <a:srgbClr val="EF977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7" idx="6"/>
            <a:endCxn id="66" idx="2"/>
          </p:cNvCxnSpPr>
          <p:nvPr/>
        </p:nvCxnSpPr>
        <p:spPr>
          <a:xfrm flipV="1">
            <a:off x="3128769" y="3150393"/>
            <a:ext cx="3426806" cy="1668773"/>
          </a:xfrm>
          <a:prstGeom prst="straightConnector1">
            <a:avLst/>
          </a:prstGeom>
          <a:ln w="38100" cmpd="sng">
            <a:solidFill>
              <a:srgbClr val="EF977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33138" y="271333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9770"/>
                </a:solidFill>
                <a:latin typeface="Helvetica Neue Bold Condensed"/>
                <a:cs typeface="Helvetica Neue Bold Condensed"/>
              </a:rPr>
              <a:t>60</a:t>
            </a:r>
            <a:endParaRPr lang="en-US" dirty="0">
              <a:solidFill>
                <a:srgbClr val="EF977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42545" y="268325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9770"/>
                </a:solidFill>
                <a:latin typeface="Helvetica Neue Bold Condensed"/>
                <a:cs typeface="Helvetica Neue Bold Condensed"/>
              </a:rPr>
              <a:t>40</a:t>
            </a:r>
            <a:endParaRPr lang="en-US" dirty="0">
              <a:solidFill>
                <a:srgbClr val="EF977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153077" y="430409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9770"/>
                </a:solidFill>
                <a:latin typeface="Helvetica Neue Bold Condensed"/>
                <a:cs typeface="Helvetica Neue Bold Condensed"/>
              </a:rPr>
              <a:t>60</a:t>
            </a:r>
            <a:endParaRPr lang="en-US" dirty="0">
              <a:solidFill>
                <a:srgbClr val="EF977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113197" y="339913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9770"/>
                </a:solidFill>
                <a:latin typeface="Helvetica Neue Bold Condensed"/>
                <a:cs typeface="Helvetica Neue Bold Condensed"/>
              </a:rPr>
              <a:t>40</a:t>
            </a:r>
            <a:endParaRPr lang="en-US" dirty="0">
              <a:solidFill>
                <a:srgbClr val="EF977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742103" y="3378993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9770"/>
                </a:solidFill>
                <a:latin typeface="Helvetica Neue Bold Condensed"/>
                <a:cs typeface="Helvetica Neue Bold Condensed"/>
              </a:rPr>
              <a:t>30</a:t>
            </a:r>
            <a:endParaRPr lang="en-US" dirty="0">
              <a:solidFill>
                <a:srgbClr val="EF977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08132" y="402782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9770"/>
                </a:solidFill>
                <a:latin typeface="Helvetica Neue Bold Condensed"/>
                <a:cs typeface="Helvetica Neue Bold Condensed"/>
              </a:rPr>
              <a:t>70</a:t>
            </a:r>
            <a:endParaRPr lang="en-US" dirty="0">
              <a:solidFill>
                <a:srgbClr val="EF977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171308" y="490906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9770"/>
                </a:solidFill>
                <a:latin typeface="Helvetica Neue Bold Condensed"/>
                <a:cs typeface="Helvetica Neue Bold Condensed"/>
              </a:rPr>
              <a:t>50</a:t>
            </a:r>
            <a:endParaRPr lang="en-US" dirty="0">
              <a:solidFill>
                <a:srgbClr val="EF977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632282" y="491513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9770"/>
                </a:solidFill>
                <a:latin typeface="Helvetica Neue Bold Condensed"/>
                <a:cs typeface="Helvetica Neue Bold Condensed"/>
              </a:rPr>
              <a:t>50</a:t>
            </a:r>
            <a:endParaRPr lang="en-US" dirty="0">
              <a:solidFill>
                <a:srgbClr val="EF9770"/>
              </a:solidFill>
              <a:latin typeface="Helvetica Neue Bold Condensed"/>
              <a:cs typeface="Helvetica Neue Bold Condens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6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33"/>
    </mc:Choice>
    <mc:Fallback xmlns="">
      <p:transition xmlns:p14="http://schemas.microsoft.com/office/powerpoint/2010/main" spd="slow" advTm="487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1" grpId="0" animBg="1"/>
      <p:bldP spid="36" grpId="0" animBg="1"/>
      <p:bldP spid="20" grpId="0" animBg="1"/>
      <p:bldP spid="38" grpId="0" animBg="1"/>
      <p:bldP spid="38" grpId="1" animBg="1"/>
      <p:bldP spid="45" grpId="0" animBg="1"/>
      <p:bldP spid="45" grpId="1" animBg="1"/>
      <p:bldP spid="49" grpId="0" animBg="1"/>
      <p:bldP spid="49" grpId="1" animBg="1"/>
      <p:bldP spid="50" grpId="0" animBg="1"/>
      <p:bldP spid="50" grpId="1" animBg="1"/>
      <p:bldP spid="53" grpId="0" animBg="1"/>
      <p:bldP spid="53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5" grpId="0" animBg="1"/>
      <p:bldP spid="66" grpId="0" animBg="1"/>
      <p:bldP spid="67" grpId="0" animBg="1"/>
      <p:bldP spid="68" grpId="0" animBg="1"/>
      <p:bldP spid="16" grpId="0"/>
      <p:bldP spid="35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1.2|55.1|2.2|3.6|2.1|2.5|4.6|1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3|0.7|1.7|1.4|17.1|1.7|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21627</TotalTime>
  <Words>948</Words>
  <Application>Microsoft Macintosh PowerPoint</Application>
  <PresentationFormat>On-screen Show (4:3)</PresentationFormat>
  <Paragraphs>194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To Be or Not To Be</vt:lpstr>
      <vt:lpstr>Decisions are everywhere!</vt:lpstr>
      <vt:lpstr>Decisions are difficult!</vt:lpstr>
      <vt:lpstr>A Decision Making App</vt:lpstr>
      <vt:lpstr>Pros and Cons</vt:lpstr>
      <vt:lpstr>Pairwise Comparison</vt:lpstr>
      <vt:lpstr>Network Scoring</vt:lpstr>
      <vt:lpstr>PowerPoint Presentation</vt:lpstr>
      <vt:lpstr>PowerPoint Presentation</vt:lpstr>
      <vt:lpstr>User Testing</vt:lpstr>
      <vt:lpstr>Result</vt:lpstr>
      <vt:lpstr>What they say…</vt:lpstr>
      <vt:lpstr>Interesting…</vt:lpstr>
      <vt:lpstr>PowerPoint Presentation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it.</dc:title>
  <dc:creator>Siyao Xie</dc:creator>
  <cp:lastModifiedBy>Siyao Xie</cp:lastModifiedBy>
  <cp:revision>81</cp:revision>
  <dcterms:created xsi:type="dcterms:W3CDTF">2013-12-19T09:41:26Z</dcterms:created>
  <dcterms:modified xsi:type="dcterms:W3CDTF">2014-04-14T08:55:28Z</dcterms:modified>
</cp:coreProperties>
</file>